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5" r:id="rId3"/>
    <p:sldId id="296" r:id="rId4"/>
    <p:sldId id="297" r:id="rId5"/>
    <p:sldId id="300" r:id="rId6"/>
    <p:sldId id="299" r:id="rId7"/>
    <p:sldId id="267" r:id="rId8"/>
    <p:sldId id="268" r:id="rId9"/>
    <p:sldId id="298" r:id="rId10"/>
    <p:sldId id="318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273" r:id="rId21"/>
    <p:sldId id="310" r:id="rId22"/>
    <p:sldId id="311" r:id="rId23"/>
    <p:sldId id="312" r:id="rId24"/>
    <p:sldId id="313" r:id="rId25"/>
    <p:sldId id="314" r:id="rId26"/>
    <p:sldId id="319" r:id="rId27"/>
    <p:sldId id="316" r:id="rId28"/>
    <p:sldId id="315" r:id="rId29"/>
    <p:sldId id="317" r:id="rId30"/>
    <p:sldId id="292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2399580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Реализация требований к результатам  </a:t>
            </a:r>
            <a:r>
              <a:rPr lang="ru-RU" sz="4000" b="1" dirty="0"/>
              <a:t>обновленных ФГОС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3556001"/>
            <a:ext cx="5216624" cy="1473200"/>
          </a:xfrm>
        </p:spPr>
        <p:txBody>
          <a:bodyPr>
            <a:normAutofit/>
          </a:bodyPr>
          <a:lstStyle/>
          <a:p>
            <a:pPr algn="just"/>
            <a:r>
              <a:rPr lang="ru-RU" altLang="ru-RU" b="1" dirty="0" smtClean="0">
                <a:solidFill>
                  <a:schemeClr val="bg1"/>
                </a:solidFill>
              </a:rPr>
              <a:t>Подготовили: Немкова Вера Николаевна, учитель истории и обществознания,</a:t>
            </a:r>
          </a:p>
          <a:p>
            <a:pPr algn="just"/>
            <a:r>
              <a:rPr lang="ru-RU" altLang="ru-RU" b="1" dirty="0" smtClean="0">
                <a:solidFill>
                  <a:schemeClr val="bg1"/>
                </a:solidFill>
              </a:rPr>
              <a:t> Тонких Валентина Александровна, </a:t>
            </a:r>
          </a:p>
          <a:p>
            <a:pPr algn="just"/>
            <a:r>
              <a:rPr lang="ru-RU" altLang="ru-RU" b="1" dirty="0" smtClean="0">
                <a:solidFill>
                  <a:schemeClr val="bg1"/>
                </a:solidFill>
              </a:rPr>
              <a:t>учитель математики МБОУ </a:t>
            </a:r>
            <a:r>
              <a:rPr lang="ru-RU" altLang="ru-RU" b="1" dirty="0" err="1" smtClean="0">
                <a:solidFill>
                  <a:schemeClr val="bg1"/>
                </a:solidFill>
              </a:rPr>
              <a:t>Моторской</a:t>
            </a:r>
            <a:r>
              <a:rPr lang="ru-RU" altLang="ru-RU" b="1" dirty="0" smtClean="0">
                <a:solidFill>
                  <a:schemeClr val="bg1"/>
                </a:solidFill>
              </a:rPr>
              <a:t> СОШ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986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40871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bg1"/>
                </a:solidFill>
              </a:rPr>
              <a:t>Какие компоненты остались?</a:t>
            </a:r>
          </a:p>
          <a:p>
            <a:endParaRPr lang="ru-RU" dirty="0" smtClean="0"/>
          </a:p>
          <a:p>
            <a:endParaRPr lang="ru-RU" dirty="0" smtClean="0"/>
          </a:p>
          <a:p>
            <a:pPr marL="2162175" indent="-3175">
              <a:buFont typeface="Wingdings" pitchFamily="2" charset="2"/>
              <a:buChar char="v"/>
            </a:pPr>
            <a:r>
              <a:rPr lang="ru-RU" sz="3200" b="1" dirty="0" smtClean="0"/>
              <a:t>Глобальные компетенции </a:t>
            </a:r>
          </a:p>
          <a:p>
            <a:pPr marL="2162175" indent="-3175">
              <a:buFont typeface="Wingdings" pitchFamily="2" charset="2"/>
              <a:buChar char="v"/>
            </a:pPr>
            <a:r>
              <a:rPr lang="ru-RU" sz="3200" b="1" dirty="0" err="1" smtClean="0"/>
              <a:t>Креативное</a:t>
            </a:r>
            <a:r>
              <a:rPr lang="ru-RU" sz="3200" b="1" dirty="0" smtClean="0"/>
              <a:t> мышление</a:t>
            </a:r>
          </a:p>
          <a:p>
            <a:endParaRPr lang="ru-RU" dirty="0" smtClean="0"/>
          </a:p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К чему их можно отнести?</a:t>
            </a:r>
          </a:p>
          <a:p>
            <a:pPr algn="ctr">
              <a:buNone/>
            </a:pPr>
            <a:endParaRPr lang="ru-RU" sz="40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4000" b="1" dirty="0" smtClean="0">
                <a:solidFill>
                  <a:srgbClr val="002060"/>
                </a:solidFill>
              </a:rPr>
              <a:t>Соотнесите понятия: </a:t>
            </a:r>
          </a:p>
          <a:p>
            <a:pPr algn="ctr">
              <a:buNone/>
            </a:pPr>
            <a:r>
              <a:rPr lang="ru-RU" sz="4000" b="1" dirty="0" err="1" smtClean="0">
                <a:solidFill>
                  <a:srgbClr val="002060"/>
                </a:solidFill>
              </a:rPr>
              <a:t>метапредметные</a:t>
            </a:r>
            <a:r>
              <a:rPr lang="ru-RU" sz="4000" b="1" dirty="0" smtClean="0">
                <a:solidFill>
                  <a:srgbClr val="002060"/>
                </a:solidFill>
              </a:rPr>
              <a:t> результаты и функциональная грамотность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60851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•На развитие функциональной грамотности школьников влияют предметные и личностные результаты. Поэтому функциональная грамотность – более широкое понятие, чем </a:t>
            </a:r>
            <a:r>
              <a:rPr lang="ru-RU" dirty="0" err="1" smtClean="0"/>
              <a:t>метапредметные</a:t>
            </a:r>
            <a:r>
              <a:rPr lang="ru-RU" dirty="0" smtClean="0"/>
              <a:t> результаты. </a:t>
            </a:r>
          </a:p>
          <a:p>
            <a:pPr>
              <a:buNone/>
            </a:pPr>
            <a:r>
              <a:rPr lang="ru-RU" dirty="0" smtClean="0"/>
              <a:t>•Универсальные учебные действия, которые входят в </a:t>
            </a:r>
            <a:r>
              <a:rPr lang="ru-RU" dirty="0" err="1" smtClean="0"/>
              <a:t>метапредметные</a:t>
            </a:r>
            <a:r>
              <a:rPr lang="ru-RU" dirty="0" smtClean="0"/>
              <a:t> результаты, – это своеобразные критерии. По таким критериям можно судить об уровне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функциональной грамотности у школьников.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8665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Отличие функциональной грамотности от </a:t>
            </a:r>
            <a:r>
              <a:rPr lang="ru-RU" dirty="0" err="1" smtClean="0"/>
              <a:t>метапредметных</a:t>
            </a:r>
            <a:r>
              <a:rPr lang="ru-RU" dirty="0" smtClean="0"/>
              <a:t> результатов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9512" y="1196752"/>
          <a:ext cx="8712968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5896"/>
                <a:gridCol w="2227072"/>
              </a:tblGrid>
              <a:tr h="380115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Познавательные УУД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Компонент ФГ</a:t>
                      </a:r>
                      <a:endParaRPr lang="ru-RU" dirty="0"/>
                    </a:p>
                  </a:txBody>
                  <a:tcPr/>
                </a:tc>
              </a:tr>
              <a:tr h="5092493"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Базовые логические действия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Умения: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выявлять и характеризовать существенные признаки объектов (явлений);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устанавливать существенный признак классификации, основания для обобщения и сравнения, критерии проводимого анализа;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с учетом предложенной задачи выявлять закономерности и противоречия в рассматриваемых фактах, данных и наблюдениях;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предлагать критерии для выявления закономерностей и противоречий;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выявлять дефициты информации, данных, необходимых для решения поставленной задачи;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выявлять причинно-следственные связи при изучении явлений и процессов;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делать выводы с использованием дедуктивных и индуктивных умозаключений, умозаключений по аналогии, формулировать гипотезы о взаимосвязях;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самостоятельно выбирать способ решения учебной задачи (сравнивать несколько вариантов решения, выбирать наиболее подходящий с учетом самостоятельно выделенных критериев) </a:t>
                      </a:r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Математическая грамотность Естественнонаучная грамотность Финансовая грамотность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 и функциональная грамотность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 и функциональная грамотность</a:t>
            </a:r>
            <a:endParaRPr lang="ru-RU" dirty="0"/>
          </a:p>
        </p:txBody>
      </p:sp>
      <p:graphicFrame>
        <p:nvGraphicFramePr>
          <p:cNvPr id="4" name="Содержимое 4"/>
          <p:cNvGraphicFramePr>
            <a:graphicFrameLocks/>
          </p:cNvGraphicFramePr>
          <p:nvPr/>
        </p:nvGraphicFramePr>
        <p:xfrm>
          <a:off x="179512" y="1196752"/>
          <a:ext cx="8712968" cy="5668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5896"/>
                <a:gridCol w="2227072"/>
              </a:tblGrid>
              <a:tr h="380115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Базовые исследовательские действия 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Компонент ФГ</a:t>
                      </a:r>
                      <a:endParaRPr lang="ru-RU" dirty="0"/>
                    </a:p>
                  </a:txBody>
                  <a:tcPr/>
                </a:tc>
              </a:tr>
              <a:tr h="5092493">
                <a:tc>
                  <a:txBody>
                    <a:bodyPr/>
                    <a:lstStyle/>
                    <a:p>
                      <a:r>
                        <a:rPr lang="ru-RU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Умения: </a:t>
                      </a:r>
                    </a:p>
                    <a:p>
                      <a:r>
                        <a:rPr lang="ru-RU" sz="17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использовать вопросы как исследовательский инструмент познания; – формулировать вопросы, фиксирующие разрыв между реальным и желательным состоянием ситуации, объекта, самостоятельно устанавливать искомое и данное; – формировать гипотезу об истинности собственных суждений и суждений других, аргументировать свою позицию, мнение; – проводить по самостоятельно составленному плану опыт, несложный эксперимент, небольшое исследование по установлению особенностей объекта изучения, причинно-следственных связей и зависимостей объектов между собой; – оценивать на применимость и достоверность информации, полученной в ходе исследования (эксперимента); – самостоятельно формулировать обобщения и выводы по результатам проведенного наблюдения, опыта, исследования, владеть инструментами оценки достоверности полученных выводов и обобщений; – прогнозировать возможное дальнейшее развитие процессов, событий и их последствия в аналогичных или сходных ситуациях, выдвигать предположения об их развитии в новых условиях и контекстах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Естественнонаучная грамотность 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 и функциональная грамотность</a:t>
            </a:r>
            <a:endParaRPr lang="ru-RU" dirty="0"/>
          </a:p>
        </p:txBody>
      </p:sp>
      <p:graphicFrame>
        <p:nvGraphicFramePr>
          <p:cNvPr id="4" name="Содержимое 4"/>
          <p:cNvGraphicFramePr>
            <a:graphicFrameLocks/>
          </p:cNvGraphicFramePr>
          <p:nvPr/>
        </p:nvGraphicFramePr>
        <p:xfrm>
          <a:off x="179512" y="1196753"/>
          <a:ext cx="8712968" cy="5669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5896"/>
                <a:gridCol w="2227072"/>
              </a:tblGrid>
              <a:tr h="366002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Работа с информацией 	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Компонент ФГ</a:t>
                      </a:r>
                      <a:endParaRPr lang="ru-RU" dirty="0"/>
                    </a:p>
                  </a:txBody>
                  <a:tcPr/>
                </a:tc>
              </a:tr>
              <a:tr h="5106606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Умения: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применять различные методы, инструменты и запросы при поиске и отборе информации или данных из источников с учетом предложенной учебной задачи и заданных критериев;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выбирать, анализировать, систематизировать и интерпретировать информацию различных видов и форм представления;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находить сходные аргументы (подтверждающие или опровергающие одну и ту же идею, версию) в различных информационных источниках;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самостоятельно выбирать оптимальную форму представления информации и иллюстрировать решаемые задачи несложными схемами, диаграммами, иной графикой и их комбинациями;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оценивать надежность информации по критериям, предложенным педагогическим работником или сформулированным самостоятельно;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эффективно запоминать и систематизировать информацию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Читательская грамотность 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 и функциональная грамотность</a:t>
            </a:r>
            <a:endParaRPr lang="ru-RU" dirty="0"/>
          </a:p>
        </p:txBody>
      </p:sp>
      <p:graphicFrame>
        <p:nvGraphicFramePr>
          <p:cNvPr id="4" name="Содержимое 4"/>
          <p:cNvGraphicFramePr>
            <a:graphicFrameLocks/>
          </p:cNvGraphicFramePr>
          <p:nvPr/>
        </p:nvGraphicFramePr>
        <p:xfrm>
          <a:off x="179512" y="1196753"/>
          <a:ext cx="8712968" cy="56695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5896"/>
                <a:gridCol w="2227072"/>
              </a:tblGrid>
              <a:tr h="366002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Коммуникативные УУД Общение 	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Компонент ФГ</a:t>
                      </a:r>
                      <a:endParaRPr lang="ru-RU" dirty="0"/>
                    </a:p>
                  </a:txBody>
                  <a:tcPr/>
                </a:tc>
              </a:tr>
              <a:tr h="5106606"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Умения: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воспринимать и формулировать суждения, выражать эмоции в соответствии с целями и условиями общения;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выражать себя (свою точку зрения) в устных и письменных текстах;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распознавать невербальные средства общения, понимать значение социальных знаков, знать и распознавать предпосылки конфликтных ситуаций и смягчать конфликты, вести переговоры;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понимать намерения других, проявлять уважительное отношение к собеседнику и в корректной форме формулировать свои возражения;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 ходе диалога и (или) дискуссии задавать вопросы по существу обсуждаемой темы и высказывать идеи, нацеленные на решение задачи и поддержание благожелательности общения;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сопоставлять свои суждения с суждениями других участников диалога, обнаруживать различие и сходство позиций;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публично представлять результаты выполненного опыта (эксперимента, исследования, проекта);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самостоятельно выбирать формат выступления с учетом задач презентации и особенностей аудитории и в соответствии с ним составлять устные и письменные 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тексты с использованием иллюстративных материалов 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Глобальные компетенции 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 и функциональная грамотность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/>
          </p:cNvGraphicFramePr>
          <p:nvPr/>
        </p:nvGraphicFramePr>
        <p:xfrm>
          <a:off x="179512" y="1196753"/>
          <a:ext cx="8712968" cy="5578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5896"/>
                <a:gridCol w="2227072"/>
              </a:tblGrid>
              <a:tr h="366002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Коммуникативные УУД   Совместная деятельность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Компонент ФГ</a:t>
                      </a:r>
                      <a:endParaRPr lang="ru-RU" dirty="0"/>
                    </a:p>
                  </a:txBody>
                  <a:tcPr/>
                </a:tc>
              </a:tr>
              <a:tr h="5106606">
                <a:tc>
                  <a:txBody>
                    <a:bodyPr/>
                    <a:lstStyle/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Умения: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понимать и использовать преимущества командной и индивидуальной работы при решении конкретной проблемы, обосновывать необходимость применения групповых форм взаимодействия при решении поставленной задачи;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принимать цель совместной деятельности, коллективно строить действия по ее достижению: распределять роли, договариваться, обсуждать процесс и результат совместной работы;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уметь обобщать мнения нескольких людей, проявлять готовность руководить, выполнять поручения, подчиняться;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планировать организацию совместной работы, определять свою роль, распределять задачи между членами команды, участвовать в групповых формах работы (обсуждения, обмен мнениями, мозговые штурмы и иные);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выполнять свою часть работы, достигать результата и координировать свои действия с другими членами команды;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оценивать качество своего вклада в общий продукт по критериям, сформулированным участниками взаимодействия; 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сравнивать результаты с исходной задачей, разделять сферу ответственности и проявлять готовность к предоставлению отчета перед группой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Глобальные компетенции </a:t>
                      </a: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Креативное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мышление 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 и функциональная грамотность</a:t>
            </a:r>
            <a:endParaRPr lang="ru-RU" dirty="0"/>
          </a:p>
        </p:txBody>
      </p:sp>
      <p:graphicFrame>
        <p:nvGraphicFramePr>
          <p:cNvPr id="4" name="Содержимое 4"/>
          <p:cNvGraphicFramePr>
            <a:graphicFrameLocks/>
          </p:cNvGraphicFramePr>
          <p:nvPr/>
        </p:nvGraphicFramePr>
        <p:xfrm>
          <a:off x="179512" y="1196753"/>
          <a:ext cx="8712968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5896"/>
                <a:gridCol w="2227072"/>
              </a:tblGrid>
              <a:tr h="366002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Регулятивные УУД     Самоорганизация 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Компонент ФГ</a:t>
                      </a:r>
                      <a:endParaRPr lang="ru-RU" dirty="0"/>
                    </a:p>
                  </a:txBody>
                  <a:tcPr/>
                </a:tc>
              </a:tr>
              <a:tr h="5106606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Умения: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выявлять проблемы для решения в жизненных и учебных ситуациях;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ориентироваться в различных подходах принятия решений (индивидуальное, принятие решения в группе, принятие решений группой); – самостоятельно составлять алгоритм решения задачи (или его часть), выбирать способ решения учебной задачи с учетом имеющихся ресурсов и собственных возможностей, аргументировать предлагаемые варианты решений;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составлять план действий (план реализации намеченного алгоритма решения), корректировать предложенный алгоритм с учетом получения новых знаний об изучаемом объекте;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делать выбор и брать ответственность за решение 	</a:t>
                      </a:r>
                    </a:p>
                    <a:p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Креативное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мышление Глобальные компетенции Математическая грамотность Естественнонаучная грамотность Финансовая грамотность 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 и функциональная грамотность</a:t>
            </a:r>
            <a:endParaRPr lang="ru-RU" dirty="0"/>
          </a:p>
        </p:txBody>
      </p:sp>
      <p:graphicFrame>
        <p:nvGraphicFramePr>
          <p:cNvPr id="4" name="Содержимое 4"/>
          <p:cNvGraphicFramePr>
            <a:graphicFrameLocks/>
          </p:cNvGraphicFramePr>
          <p:nvPr/>
        </p:nvGraphicFramePr>
        <p:xfrm>
          <a:off x="179512" y="1196753"/>
          <a:ext cx="8712968" cy="5439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5896"/>
                <a:gridCol w="2227072"/>
              </a:tblGrid>
              <a:tr h="601532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Регулятивные УУД     </a:t>
                      </a:r>
                    </a:p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Самоконтроль 	 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Компонент ФГ</a:t>
                      </a:r>
                      <a:endParaRPr lang="ru-RU" dirty="0"/>
                    </a:p>
                  </a:txBody>
                  <a:tcPr/>
                </a:tc>
              </a:tr>
              <a:tr h="4799067"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Умения: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владеть способами самоконтроля, </a:t>
                      </a:r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самомотивации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рефлексии;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давать адекватную оценку ситуации и предлагать план ее изменения;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учитывать контекст и предвидеть трудности, которые могут возникнуть при решении учебной задачи, адаптировать решение к меняющимся обстоятельствам;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объяснять причины достижения (</a:t>
                      </a:r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недостижения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результатов деятельности, давать оценку приобретенному опыту, уметь находить позитивное в произошедшей ситуации;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вносить коррективы в деятельность на основе новых обстоятельств, изменившихся ситуаций, установленных ошибок, возникших трудностей;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оценивать соответствие результата цели и условиям.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Креативное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мышление Глобальные компетенции Финансовая грамотность 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 и функциональная грамотность</a:t>
            </a:r>
            <a:endParaRPr lang="ru-RU" dirty="0"/>
          </a:p>
        </p:txBody>
      </p:sp>
      <p:graphicFrame>
        <p:nvGraphicFramePr>
          <p:cNvPr id="4" name="Содержимое 4"/>
          <p:cNvGraphicFramePr>
            <a:graphicFrameLocks/>
          </p:cNvGraphicFramePr>
          <p:nvPr/>
        </p:nvGraphicFramePr>
        <p:xfrm>
          <a:off x="179512" y="1196753"/>
          <a:ext cx="8712968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5896"/>
                <a:gridCol w="2227072"/>
              </a:tblGrid>
              <a:tr h="366002"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Регулятивные УУД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Компонент ФГ</a:t>
                      </a:r>
                      <a:endParaRPr lang="ru-RU" dirty="0"/>
                    </a:p>
                  </a:txBody>
                  <a:tcPr/>
                </a:tc>
              </a:tr>
              <a:tr h="5106606"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Эмоциональный интеллект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Умения: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различать, называть и управлять собственными эмоциями и эмоциями других; – выявлять и анализировать причины эмоций;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ставить себя на место другого человека, понимать мотивы и намерения другого;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регулировать способ выражения эмоций </a:t>
                      </a: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Принятие себя и других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Умения: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осознанно относиться к другому человеку, его мнению;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признавать свое право на ошибку и такое же право другого;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принимать себя и других, не осуждая;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открытость себе и другим;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осознавать невозможность контролировать все вокруг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Креативное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мышление Глобальные компетенции 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060848"/>
            <a:ext cx="8640959" cy="4464496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marL="3175" indent="-3175" algn="just">
              <a:buNone/>
            </a:pPr>
            <a:r>
              <a:rPr lang="ru-RU" dirty="0" smtClean="0"/>
              <a:t>– развитие у обучающихся способности эффективно действовать в ситуации неопределенности на основе целостного восприятия мира. </a:t>
            </a:r>
          </a:p>
          <a:p>
            <a:pPr marL="3175" indent="-3175" algn="just">
              <a:buNone/>
            </a:pPr>
            <a:r>
              <a:rPr lang="ru-RU" dirty="0" smtClean="0"/>
              <a:t>В свете международных критериев измерения качества системы образования, на одно из первых мест выходит проблема формирования мобильности, умения работать с информацией, принимать решения в нестандартных ситуациях.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Цель современного образования </a:t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675467"/>
            <a:ext cx="8568951" cy="3450696"/>
          </a:xfrm>
        </p:spPr>
        <p:txBody>
          <a:bodyPr>
            <a:normAutofit/>
          </a:bodyPr>
          <a:lstStyle/>
          <a:p>
            <a:pPr algn="just"/>
            <a:r>
              <a:rPr lang="ru-RU" sz="3600" i="1" dirty="0"/>
              <a:t>1.Проектная </a:t>
            </a:r>
            <a:r>
              <a:rPr lang="ru-RU" sz="3600" i="1" dirty="0" smtClean="0"/>
              <a:t>деятельность</a:t>
            </a:r>
            <a:endParaRPr lang="ru-RU" sz="3600" dirty="0"/>
          </a:p>
          <a:p>
            <a:pPr algn="just"/>
            <a:r>
              <a:rPr lang="ru-RU" sz="3600" i="1" dirty="0"/>
              <a:t>2.Интерактивная </a:t>
            </a:r>
            <a:r>
              <a:rPr lang="ru-RU" sz="3600" i="1" dirty="0" smtClean="0"/>
              <a:t>технология</a:t>
            </a:r>
            <a:endParaRPr lang="ru-RU" sz="3600" dirty="0"/>
          </a:p>
          <a:p>
            <a:pPr algn="just"/>
            <a:r>
              <a:rPr lang="ru-RU" sz="3600" i="1" dirty="0"/>
              <a:t>3.Личностно–ориентированные технологии </a:t>
            </a:r>
            <a:r>
              <a:rPr lang="ru-RU" sz="3600" i="1" dirty="0" smtClean="0"/>
              <a:t>обучения</a:t>
            </a:r>
            <a:endParaRPr lang="ru-RU" sz="3600" dirty="0"/>
          </a:p>
          <a:p>
            <a:pPr algn="just"/>
            <a:r>
              <a:rPr lang="ru-RU" sz="3600" i="1" dirty="0"/>
              <a:t>4.Интегративная технология</a:t>
            </a:r>
            <a:r>
              <a:rPr lang="ru-RU" sz="3600" i="1" dirty="0" smtClean="0"/>
              <a:t>.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технологии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1525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88840"/>
            <a:ext cx="8640959" cy="4392488"/>
          </a:xfrm>
        </p:spPr>
        <p:txBody>
          <a:bodyPr>
            <a:normAutofit fontScale="85000" lnSpcReduction="10000"/>
          </a:bodyPr>
          <a:lstStyle/>
          <a:p>
            <a:endParaRPr lang="ru-RU" dirty="0" smtClean="0"/>
          </a:p>
          <a:p>
            <a:r>
              <a:rPr lang="ru-RU" b="1" dirty="0" smtClean="0"/>
              <a:t>Шаг 1. Скорректируйте рабочие программы. Проанализируйте рабочие программы педагогов. Внесите изменения в формулировки планируемых результатов в соответствии с новыми ФГОС начального и основного общего образования. </a:t>
            </a:r>
          </a:p>
          <a:p>
            <a:r>
              <a:rPr lang="ru-RU" b="1" dirty="0" smtClean="0"/>
              <a:t>Шаг 2. Определите формы работы. В программах внеурочной деятельности сделайте акцент на развитие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умений, коллективных и нетрадиционных формах занятий, а также на проектной деятельности (предметные и </a:t>
            </a:r>
            <a:r>
              <a:rPr lang="ru-RU" b="1" dirty="0" err="1" smtClean="0"/>
              <a:t>межпредметные</a:t>
            </a:r>
            <a:r>
              <a:rPr lang="ru-RU" b="1" dirty="0" smtClean="0"/>
              <a:t> конкурсы, конференции, олимпиады и викторины). Продумайте возможность учета рабочей программы воспитания, школьного самоуправления. </a:t>
            </a:r>
          </a:p>
          <a:p>
            <a:r>
              <a:rPr lang="ru-RU" b="1" dirty="0" smtClean="0"/>
              <a:t>Шаг 3. Разработайте программы курсов внеурочной деятельности. Например, «Мыслящий читатель», «Я исследователь» «Учимся мыслить и действовать»… Включите эти курсы в учебные планы на новый учебный год.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Шаги формирования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умений школьников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752528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b="1" dirty="0" smtClean="0"/>
              <a:t>Шаг 4. Рассмотрите вопросы индивидуализации обучения. Изучите потребности и интересы школьников. С опорой на полученные данные предусмотрите работу с отдельными учениками. Например, организуйте профильные группы. При необходимости разработайте индивидуальные учебные планы. </a:t>
            </a:r>
          </a:p>
          <a:p>
            <a:r>
              <a:rPr lang="ru-RU" b="1" dirty="0" smtClean="0"/>
              <a:t>Шаг 5. Проанализируйте реализацию плана развития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умений школьников. В конце учебного года проанализируйте, удалось ли реализовать мероприятия плана в полной мере. Отдельно изучите результаты диагностик уровня </a:t>
            </a:r>
            <a:r>
              <a:rPr lang="ru-RU" b="1" dirty="0" err="1" smtClean="0"/>
              <a:t>сформированности</a:t>
            </a:r>
            <a:r>
              <a:rPr lang="ru-RU" b="1" dirty="0" smtClean="0"/>
              <a:t>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умений , промежуточной аттестации. Еще рассмотрите результаты ВПР по предметам, которые успели провести в марте 2022 года. Также проследите динамику результатов таких контрольных мероприятий. </a:t>
            </a:r>
          </a:p>
          <a:p>
            <a:r>
              <a:rPr lang="ru-RU" b="1" dirty="0" smtClean="0"/>
              <a:t>Шаг 6. Выявите затруднения педагогов. Проведите анкетирование учителей, чтобы выявить их сложности в вопросах развития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умений школьников. Разработайте анкету самостоятельно или возьмите готовый образец. Дополните план работы методическими мероприятиями для педагогов, чтобы устранить затруднения, которые выявили с помощью анкетирования.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Шаги формирования </a:t>
            </a:r>
            <a:r>
              <a:rPr lang="ru-RU" b="1" dirty="0" err="1" smtClean="0"/>
              <a:t>метапредметных</a:t>
            </a:r>
            <a:r>
              <a:rPr lang="ru-RU" b="1" dirty="0" smtClean="0"/>
              <a:t> умений школьников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4896544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/>
              <a:t>Задание группе:</a:t>
            </a:r>
            <a:r>
              <a:rPr lang="ru-RU" sz="3600" dirty="0" smtClean="0"/>
              <a:t> изучить основные  идеи и положения своего </a:t>
            </a:r>
            <a:r>
              <a:rPr lang="ru-RU" sz="3600" dirty="0" err="1" smtClean="0"/>
              <a:t>метапредмета</a:t>
            </a:r>
            <a:r>
              <a:rPr lang="ru-RU" sz="3600" dirty="0" smtClean="0"/>
              <a:t>. </a:t>
            </a:r>
          </a:p>
          <a:p>
            <a:pPr>
              <a:buNone/>
            </a:pPr>
            <a:r>
              <a:rPr lang="ru-RU" dirty="0" smtClean="0"/>
              <a:t>В течение 15 минут составить фрагмент урока с использованием его элементов. </a:t>
            </a:r>
          </a:p>
          <a:p>
            <a:pPr>
              <a:buNone/>
            </a:pPr>
            <a:r>
              <a:rPr lang="ru-RU" dirty="0" smtClean="0"/>
              <a:t>1 группа – </a:t>
            </a:r>
            <a:r>
              <a:rPr lang="ru-RU" dirty="0" err="1" smtClean="0"/>
              <a:t>метапредмет</a:t>
            </a:r>
            <a:r>
              <a:rPr lang="ru-RU" dirty="0" smtClean="0"/>
              <a:t> «Знак»; </a:t>
            </a:r>
          </a:p>
          <a:p>
            <a:pPr>
              <a:buNone/>
            </a:pPr>
            <a:r>
              <a:rPr lang="ru-RU" dirty="0" smtClean="0"/>
              <a:t>2 группа – </a:t>
            </a:r>
            <a:r>
              <a:rPr lang="ru-RU" dirty="0" err="1" smtClean="0"/>
              <a:t>метапредмет</a:t>
            </a:r>
            <a:r>
              <a:rPr lang="ru-RU" dirty="0" smtClean="0"/>
              <a:t> «Знание» ;</a:t>
            </a:r>
          </a:p>
          <a:p>
            <a:pPr>
              <a:buNone/>
            </a:pPr>
            <a:r>
              <a:rPr lang="ru-RU" dirty="0" smtClean="0"/>
              <a:t>3 группа – </a:t>
            </a:r>
            <a:r>
              <a:rPr lang="ru-RU" dirty="0" err="1" smtClean="0"/>
              <a:t>метапредмет</a:t>
            </a:r>
            <a:r>
              <a:rPr lang="ru-RU" dirty="0" smtClean="0"/>
              <a:t> «Задача»;</a:t>
            </a:r>
          </a:p>
          <a:p>
            <a:pPr>
              <a:buNone/>
            </a:pPr>
            <a:r>
              <a:rPr lang="ru-RU" dirty="0" smtClean="0"/>
              <a:t>4 группа – </a:t>
            </a:r>
            <a:r>
              <a:rPr lang="ru-RU" dirty="0" err="1" smtClean="0"/>
              <a:t>метапредмет</a:t>
            </a:r>
            <a:r>
              <a:rPr lang="ru-RU" dirty="0" smtClean="0"/>
              <a:t> «Проблема» 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63038" y="260648"/>
            <a:ext cx="32560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Задание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59" cy="46805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/>
              <a:t>Система Юрия Вячеславовича Громыко</a:t>
            </a:r>
          </a:p>
          <a:p>
            <a:r>
              <a:rPr lang="ru-RU" dirty="0" smtClean="0"/>
              <a:t>«Знак» - формирование способности схематизировать </a:t>
            </a:r>
          </a:p>
          <a:p>
            <a:r>
              <a:rPr lang="ru-RU" dirty="0" smtClean="0"/>
              <a:t>«Знание» – умение работать с понятиями, с системой знаний</a:t>
            </a:r>
          </a:p>
          <a:p>
            <a:r>
              <a:rPr lang="ru-RU" dirty="0" smtClean="0"/>
              <a:t>«Задача» -  умение решать задачи разных типов из разных областей знаний </a:t>
            </a:r>
          </a:p>
          <a:p>
            <a:r>
              <a:rPr lang="ru-RU" dirty="0" smtClean="0"/>
              <a:t>«Проблема» - умение организовать  и вести диалог, развитие способности </a:t>
            </a:r>
            <a:r>
              <a:rPr lang="ru-RU" dirty="0" err="1" smtClean="0"/>
              <a:t>целеполагания</a:t>
            </a:r>
            <a:r>
              <a:rPr lang="ru-RU" dirty="0" smtClean="0"/>
              <a:t>, самоопределения и т.д.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Подсказка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5085184"/>
          <a:ext cx="828092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3240360"/>
                <a:gridCol w="352839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Этап</a:t>
                      </a:r>
                      <a:r>
                        <a:rPr lang="ru-RU" baseline="0" dirty="0" smtClean="0"/>
                        <a:t> урока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Деятельность учителя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Деятельность учащегося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59" cy="4941168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200" b="1" i="1" dirty="0" smtClean="0"/>
              <a:t>Задание группам</a:t>
            </a:r>
            <a:r>
              <a:rPr lang="ru-RU" sz="3200" dirty="0" smtClean="0"/>
              <a:t>: продолжить предложения. </a:t>
            </a:r>
          </a:p>
          <a:p>
            <a:pPr lvl="0"/>
            <a:r>
              <a:rPr lang="ru-RU" sz="3200" dirty="0" err="1" smtClean="0"/>
              <a:t>Метапредметный</a:t>
            </a:r>
            <a:r>
              <a:rPr lang="ru-RU" sz="3200" dirty="0" smtClean="0"/>
              <a:t> урок - это урок, целью которого...</a:t>
            </a:r>
          </a:p>
          <a:p>
            <a:pPr lvl="0"/>
            <a:r>
              <a:rPr lang="ru-RU" sz="3200" dirty="0" err="1" smtClean="0"/>
              <a:t>Метапредметный</a:t>
            </a:r>
            <a:r>
              <a:rPr lang="ru-RU" sz="3200" dirty="0" smtClean="0"/>
              <a:t> урок - это урок, на котором…</a:t>
            </a:r>
          </a:p>
          <a:p>
            <a:pPr lvl="0"/>
            <a:r>
              <a:rPr lang="ru-RU" sz="3200" dirty="0" err="1" smtClean="0"/>
              <a:t>Метапредметный</a:t>
            </a:r>
            <a:r>
              <a:rPr lang="ru-RU" sz="3200" dirty="0" smtClean="0"/>
              <a:t> урок - это урок, с помощью которого...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Подведение итогов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36589" y="1412776"/>
            <a:ext cx="33025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Задание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59" cy="4752528"/>
          </a:xfrm>
        </p:spPr>
        <p:txBody>
          <a:bodyPr>
            <a:normAutofit/>
          </a:bodyPr>
          <a:lstStyle/>
          <a:p>
            <a:pPr lvl="0"/>
            <a:r>
              <a:rPr lang="ru-RU" dirty="0" err="1" smtClean="0"/>
              <a:t>Метапредметный</a:t>
            </a:r>
            <a:r>
              <a:rPr lang="ru-RU" dirty="0" smtClean="0"/>
              <a:t> урок - это урок, целью которого...</a:t>
            </a:r>
            <a:r>
              <a:rPr lang="ru-RU" b="1" dirty="0" smtClean="0"/>
              <a:t> передача способов работы со знанием.</a:t>
            </a:r>
            <a:endParaRPr lang="ru-RU" dirty="0" smtClean="0"/>
          </a:p>
          <a:p>
            <a:pPr lvl="0"/>
            <a:r>
              <a:rPr lang="ru-RU" dirty="0" err="1" smtClean="0"/>
              <a:t>Метапредметный</a:t>
            </a:r>
            <a:r>
              <a:rPr lang="ru-RU" dirty="0" smtClean="0"/>
              <a:t> урок - это урок, на котором…</a:t>
            </a:r>
            <a:r>
              <a:rPr lang="ru-RU" b="1" dirty="0" smtClean="0"/>
              <a:t> учащийся осваивает универсальные способы действий со знаниями, и с их помощью сможет сам добывать необходимую информацию.</a:t>
            </a:r>
            <a:endParaRPr lang="ru-RU" dirty="0" smtClean="0"/>
          </a:p>
          <a:p>
            <a:pPr lvl="0"/>
            <a:r>
              <a:rPr lang="ru-RU" dirty="0" err="1" smtClean="0"/>
              <a:t>Метапредметный</a:t>
            </a:r>
            <a:r>
              <a:rPr lang="ru-RU" dirty="0" smtClean="0"/>
              <a:t> урок - это урок, с помощью которого...</a:t>
            </a:r>
            <a:r>
              <a:rPr lang="ru-RU" b="1" dirty="0" smtClean="0"/>
              <a:t> можно решить проблему разобщенности, оторванности друг от друга различных научных дисциплин и учебных предметов.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59" cy="475252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Соедините четыре точки тремя смыкающимися линиями</a:t>
            </a:r>
            <a:endParaRPr lang="ru-RU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1619672" y="4221088"/>
            <a:ext cx="1296144" cy="1728192"/>
            <a:chOff x="1619672" y="4221088"/>
            <a:chExt cx="1296144" cy="1728192"/>
          </a:xfrm>
        </p:grpSpPr>
        <p:sp>
          <p:nvSpPr>
            <p:cNvPr id="4" name="Блок-схема: узел 3"/>
            <p:cNvSpPr/>
            <p:nvPr/>
          </p:nvSpPr>
          <p:spPr>
            <a:xfrm>
              <a:off x="1619672" y="4221088"/>
              <a:ext cx="216024" cy="21602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Блок-схема: узел 4"/>
            <p:cNvSpPr/>
            <p:nvPr/>
          </p:nvSpPr>
          <p:spPr>
            <a:xfrm>
              <a:off x="1619672" y="5733256"/>
              <a:ext cx="216024" cy="21602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Блок-схема: узел 5"/>
            <p:cNvSpPr/>
            <p:nvPr/>
          </p:nvSpPr>
          <p:spPr>
            <a:xfrm>
              <a:off x="2627784" y="4221088"/>
              <a:ext cx="216024" cy="21602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Блок-схема: узел 6"/>
            <p:cNvSpPr/>
            <p:nvPr/>
          </p:nvSpPr>
          <p:spPr>
            <a:xfrm>
              <a:off x="2699792" y="5733256"/>
              <a:ext cx="216024" cy="21602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1691680" y="2564904"/>
            <a:ext cx="1984588" cy="3312368"/>
            <a:chOff x="1691680" y="2636912"/>
            <a:chExt cx="1984588" cy="3312368"/>
          </a:xfrm>
        </p:grpSpPr>
        <p:cxnSp>
          <p:nvCxnSpPr>
            <p:cNvPr id="9" name="Прямая соединительная линия 8"/>
            <p:cNvCxnSpPr>
              <a:stCxn id="5" idx="4"/>
            </p:cNvCxnSpPr>
            <p:nvPr/>
          </p:nvCxnSpPr>
          <p:spPr>
            <a:xfrm flipH="1" flipV="1">
              <a:off x="1691680" y="2636912"/>
              <a:ext cx="36004" cy="331236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1691680" y="5877272"/>
              <a:ext cx="1984588" cy="403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1691680" y="2636912"/>
              <a:ext cx="1944216" cy="32403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Прямоугольник 22"/>
          <p:cNvSpPr/>
          <p:nvPr/>
        </p:nvSpPr>
        <p:spPr>
          <a:xfrm>
            <a:off x="1763688" y="4365104"/>
            <a:ext cx="100811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ОГЭ</a:t>
            </a:r>
          </a:p>
          <a:p>
            <a:pPr algn="ctr"/>
            <a:r>
              <a:rPr lang="ru-RU" sz="3200" b="1" dirty="0" smtClean="0"/>
              <a:t>ЕГЭ</a:t>
            </a:r>
            <a:endParaRPr lang="ru-RU" sz="32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063038" y="260648"/>
            <a:ext cx="32560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Задание 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82453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Выберите афоризм, который больше всего подходит к вашему состоянию: </a:t>
            </a:r>
          </a:p>
          <a:p>
            <a:pPr lvl="0"/>
            <a:r>
              <a:rPr lang="ru-RU" dirty="0" smtClean="0"/>
              <a:t>«Для того чтобы усовершенствовать ум, надо больше размышлять, чем заучивать» Р. Декарт.</a:t>
            </a:r>
          </a:p>
          <a:p>
            <a:pPr lvl="0"/>
            <a:r>
              <a:rPr lang="ru-RU" dirty="0" smtClean="0"/>
              <a:t>«Хорошими люди становятся от упражнения, чем от природы». </a:t>
            </a:r>
            <a:r>
              <a:rPr lang="ru-RU" dirty="0" err="1" smtClean="0"/>
              <a:t>Демокрит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«Когда человек не знает, к какой пристани он держит путь, для него не один ветер не будет попутным». Сенека.</a:t>
            </a:r>
          </a:p>
          <a:p>
            <a:pPr lvl="0"/>
            <a:r>
              <a:rPr lang="ru-RU" dirty="0" smtClean="0"/>
              <a:t>«Мало обладать выдающимися качествами, надо ещё уметь ими пользоваться». Ф. Ларошфуко.</a:t>
            </a:r>
          </a:p>
          <a:p>
            <a:pPr lvl="0"/>
            <a:r>
              <a:rPr lang="ru-RU" dirty="0" smtClean="0"/>
              <a:t>«Самое полезное в жизни – это собственный опыт». В. Скотт. </a:t>
            </a:r>
          </a:p>
          <a:p>
            <a:pPr lvl="0"/>
            <a:r>
              <a:rPr lang="ru-RU" dirty="0" smtClean="0"/>
              <a:t> «Опыт ценнее тысячи мнений, рожденных воображением» М.В.  Ломоносова.</a:t>
            </a:r>
          </a:p>
          <a:p>
            <a:pPr lvl="0"/>
            <a:r>
              <a:rPr lang="ru-RU" dirty="0" smtClean="0"/>
              <a:t>«Мудрость – это глубокий ум, опирающийся на жизненный опыт» (словарь С.И. Ожегова).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Рефлексия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692696"/>
            <a:ext cx="8712967" cy="5904656"/>
          </a:xfrm>
        </p:spPr>
        <p:txBody>
          <a:bodyPr>
            <a:normAutofit/>
          </a:bodyPr>
          <a:lstStyle/>
          <a:p>
            <a:pPr lvl="1" algn="ctr"/>
            <a:endParaRPr lang="ru-RU" sz="5200" b="1" dirty="0" smtClean="0"/>
          </a:p>
          <a:p>
            <a:pPr lvl="1" algn="ctr">
              <a:buNone/>
            </a:pPr>
            <a:r>
              <a:rPr lang="ru-RU" sz="6000" b="1" dirty="0" err="1" smtClean="0"/>
              <a:t>Метапредметность</a:t>
            </a:r>
            <a:r>
              <a:rPr lang="ru-RU" sz="6000" b="1" dirty="0" smtClean="0"/>
              <a:t> – это культура воспитания интеллекта</a:t>
            </a:r>
          </a:p>
          <a:p>
            <a:pPr marL="3175" indent="-3175" algn="ctr"/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59" cy="453650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b="1" i="1" dirty="0" smtClean="0"/>
              <a:t>Личностные </a:t>
            </a:r>
          </a:p>
          <a:p>
            <a:r>
              <a:rPr lang="ru-RU" b="1" i="1" dirty="0" err="1" smtClean="0"/>
              <a:t>Метапредметные</a:t>
            </a:r>
            <a:r>
              <a:rPr lang="ru-RU" b="1" i="1" dirty="0" smtClean="0"/>
              <a:t> </a:t>
            </a:r>
          </a:p>
          <a:p>
            <a:r>
              <a:rPr lang="ru-RU" b="1" i="1" dirty="0" smtClean="0"/>
              <a:t>Предметные </a:t>
            </a:r>
          </a:p>
          <a:p>
            <a:endParaRPr lang="ru-RU" dirty="0" smtClean="0"/>
          </a:p>
          <a:p>
            <a:pPr algn="ctr"/>
            <a:r>
              <a:rPr lang="ru-RU" dirty="0" smtClean="0"/>
              <a:t>Научно-методологической основой для разработки требований к личностным, </a:t>
            </a:r>
            <a:r>
              <a:rPr lang="ru-RU" dirty="0" err="1" smtClean="0"/>
              <a:t>метапредметным</a:t>
            </a:r>
            <a:r>
              <a:rPr lang="ru-RU" dirty="0" smtClean="0"/>
              <a:t> и предметным результатам обучающихся, является </a:t>
            </a:r>
          </a:p>
          <a:p>
            <a:pPr algn="ctr">
              <a:buNone/>
            </a:pPr>
            <a:r>
              <a:rPr lang="ru-RU" b="1" i="1" dirty="0" err="1" smtClean="0"/>
              <a:t>системно-деятельностный</a:t>
            </a:r>
            <a:r>
              <a:rPr lang="ru-RU" b="1" i="1" dirty="0" smtClean="0"/>
              <a:t> подход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94421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результатам освоения программы НОО, ООО, СОО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16832"/>
            <a:ext cx="8424935" cy="4464496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ctr">
              <a:buNone/>
            </a:pPr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  <p:extLst>
      <p:ext uri="{BB962C8B-B14F-4D97-AF65-F5344CB8AC3E}">
        <p14:creationId xmlns="" xmlns:p14="http://schemas.microsoft.com/office/powerpoint/2010/main" val="81493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D:\590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5733256"/>
            <a:ext cx="9144000" cy="96469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Какое понятие зашифровано на этой картинке? 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0"/>
            <a:ext cx="31614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Задание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628800"/>
            <a:ext cx="8640959" cy="5229200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pPr>
              <a:buNone/>
            </a:pPr>
            <a:r>
              <a:rPr lang="ru-RU" sz="3200" dirty="0" smtClean="0"/>
              <a:t>"Мета "–( «за», «через», «над»), всеобщее, интегрирующее: </a:t>
            </a:r>
            <a:r>
              <a:rPr lang="ru-RU" sz="3200" dirty="0" err="1" smtClean="0"/>
              <a:t>метадеятельность</a:t>
            </a:r>
            <a:r>
              <a:rPr lang="ru-RU" sz="3200" dirty="0" smtClean="0"/>
              <a:t>, </a:t>
            </a:r>
            <a:r>
              <a:rPr lang="ru-RU" sz="3200" dirty="0" err="1" smtClean="0"/>
              <a:t>метапредмет</a:t>
            </a:r>
            <a:r>
              <a:rPr lang="ru-RU" sz="3200" dirty="0" smtClean="0"/>
              <a:t>, </a:t>
            </a:r>
            <a:r>
              <a:rPr lang="ru-RU" sz="3200" dirty="0" err="1" smtClean="0"/>
              <a:t>метазнание</a:t>
            </a:r>
            <a:r>
              <a:rPr lang="ru-RU" sz="3200" dirty="0" smtClean="0"/>
              <a:t>, </a:t>
            </a:r>
            <a:r>
              <a:rPr lang="ru-RU" sz="3200" dirty="0" err="1" smtClean="0"/>
              <a:t>метаумение</a:t>
            </a:r>
            <a:r>
              <a:rPr lang="ru-RU" sz="3200" dirty="0" smtClean="0"/>
              <a:t> (</a:t>
            </a:r>
            <a:r>
              <a:rPr lang="ru-RU" sz="3200" dirty="0" err="1" smtClean="0"/>
              <a:t>метаспособ</a:t>
            </a:r>
            <a:r>
              <a:rPr lang="ru-RU" sz="3200" dirty="0" smtClean="0"/>
              <a:t>). Иногда это называют универсальными знаниями и способами. Иногда - </a:t>
            </a:r>
            <a:r>
              <a:rPr lang="ru-RU" sz="3200" dirty="0" err="1" smtClean="0"/>
              <a:t>мыследеятельностью</a:t>
            </a:r>
            <a:r>
              <a:rPr lang="ru-RU" sz="3200" dirty="0" smtClean="0"/>
              <a:t>. </a:t>
            </a:r>
          </a:p>
          <a:p>
            <a:pPr lvl="0">
              <a:buNone/>
            </a:pPr>
            <a:r>
              <a:rPr lang="ru-RU" sz="3200" i="1" dirty="0" err="1" smtClean="0"/>
              <a:t>Метапредметность</a:t>
            </a:r>
            <a:r>
              <a:rPr lang="ru-RU" sz="3200" dirty="0" smtClean="0"/>
              <a:t> подразумевает, что существуют обобщенные системы понятий, которые используются везде, а педагог с помощью своего предмета раскрывает какие-то их грани.</a:t>
            </a:r>
          </a:p>
          <a:p>
            <a:pPr>
              <a:buNone/>
            </a:pP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Что такое </a:t>
            </a:r>
            <a:r>
              <a:rPr lang="ru-RU" b="1" dirty="0" err="1" smtClean="0"/>
              <a:t>метапредметность</a:t>
            </a:r>
            <a:r>
              <a:rPr lang="ru-RU" b="1" dirty="0" smtClean="0"/>
              <a:t>?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err="1" smtClean="0"/>
              <a:t>Метапредметные</a:t>
            </a:r>
            <a:r>
              <a:rPr lang="ru-RU" i="1" dirty="0" smtClean="0"/>
              <a:t> результаты во ФГОС </a:t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3"/>
          </p:nvPr>
        </p:nvSpPr>
        <p:spPr>
          <a:xfrm>
            <a:off x="1" y="1268760"/>
            <a:ext cx="3995935" cy="558924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•ФГОС </a:t>
            </a:r>
            <a:r>
              <a:rPr lang="ru-RU" dirty="0" err="1" smtClean="0"/>
              <a:t>предадущего</a:t>
            </a:r>
            <a:r>
              <a:rPr lang="ru-RU" dirty="0" smtClean="0"/>
              <a:t> поколения:</a:t>
            </a:r>
          </a:p>
          <a:p>
            <a:pPr>
              <a:buNone/>
            </a:pPr>
            <a:r>
              <a:rPr lang="ru-RU" dirty="0" smtClean="0"/>
              <a:t> « … </a:t>
            </a:r>
            <a:r>
              <a:rPr lang="ru-RU" dirty="0" err="1" smtClean="0"/>
              <a:t>метапредметным</a:t>
            </a:r>
            <a:r>
              <a:rPr lang="ru-RU" dirty="0" smtClean="0"/>
              <a:t>, включающим освоенные обучающимися </a:t>
            </a:r>
            <a:r>
              <a:rPr lang="ru-RU" dirty="0" err="1" smtClean="0"/>
              <a:t>межпредметные</a:t>
            </a:r>
            <a:r>
              <a:rPr lang="ru-RU" dirty="0" smtClean="0"/>
              <a:t> понятия и универсальные учебные действия (регулятивные, познавательные, коммуникативные), способность их использования в учебной, познавательной и социальной практике, самостоятельность планирования и осуществления учебной деятельности и организации учебного сотрудничества с педагогами и сверстниками, построение индивидуальной образовательной траектории» </a:t>
            </a:r>
          </a:p>
          <a:p>
            <a:pPr>
              <a:buNone/>
            </a:pPr>
            <a:r>
              <a:rPr lang="ru-RU" dirty="0" smtClean="0"/>
              <a:t>(п. 8 ФГОС ООО) </a:t>
            </a: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4"/>
          </p:nvPr>
        </p:nvSpPr>
        <p:spPr>
          <a:xfrm>
            <a:off x="3851920" y="1268760"/>
            <a:ext cx="5292080" cy="5589240"/>
          </a:xfrm>
        </p:spPr>
        <p:txBody>
          <a:bodyPr>
            <a:normAutofit fontScale="70000" lnSpcReduction="20000"/>
          </a:bodyPr>
          <a:lstStyle/>
          <a:p>
            <a:r>
              <a:rPr lang="ru-RU" sz="2600" b="1" dirty="0" smtClean="0"/>
              <a:t>Обновленный ФГОС</a:t>
            </a:r>
          </a:p>
          <a:p>
            <a:pPr>
              <a:buNone/>
            </a:pPr>
            <a:r>
              <a:rPr lang="ru-RU" sz="2600" dirty="0" smtClean="0"/>
              <a:t> « … </a:t>
            </a:r>
            <a:r>
              <a:rPr lang="ru-RU" sz="2600" dirty="0" err="1" smtClean="0"/>
              <a:t>метапредметным</a:t>
            </a:r>
            <a:r>
              <a:rPr lang="ru-RU" sz="2600" dirty="0" smtClean="0"/>
              <a:t>, включающим: – освоение обучающимися </a:t>
            </a:r>
            <a:r>
              <a:rPr lang="ru-RU" sz="2600" dirty="0" err="1" smtClean="0"/>
              <a:t>межпредметных</a:t>
            </a:r>
            <a:r>
              <a:rPr lang="ru-RU" sz="2600" dirty="0" smtClean="0"/>
              <a:t> понятий (используются в нескольких предметных областях и позволяют связывать знания из различных учебных предметов, курсов модулей в целостную научную картину мира) и универсальные учебные действия (познавательные, коммуникативные, регулятивные); </a:t>
            </a:r>
          </a:p>
          <a:p>
            <a:pPr>
              <a:buNone/>
            </a:pPr>
            <a:r>
              <a:rPr lang="ru-RU" sz="2600" dirty="0" smtClean="0"/>
              <a:t>– способность их использовать в учебной, познавательной и социальной практике; </a:t>
            </a:r>
          </a:p>
          <a:p>
            <a:pPr>
              <a:buNone/>
            </a:pPr>
            <a:r>
              <a:rPr lang="ru-RU" sz="2600" dirty="0" smtClean="0"/>
              <a:t>– готовность к самостоятельному планированию и осуществлению учебной деятельности и организации учебного сотрудничества с педагогическими работниками и сверстниками, к участию в построении индивидуальной образовательной траектории; </a:t>
            </a:r>
          </a:p>
          <a:p>
            <a:pPr>
              <a:buNone/>
            </a:pPr>
            <a:r>
              <a:rPr lang="ru-RU" sz="2600" dirty="0" smtClean="0"/>
              <a:t>– овладение навыками работы с информацией: восприятие и создание информационных текстов в различных форматах, в том числе цифровых, с учетом назначения информации и ее целевой аудитории» (п. 41 ФГОС-2021 ООО) 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1340768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2132856"/>
          <a:ext cx="8208962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81"/>
                <a:gridCol w="410448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УУД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Результаты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Познавательные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Коммуникативные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Регулятивные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59832" y="260648"/>
            <a:ext cx="32624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Задание 2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020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5013176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5900" dirty="0" smtClean="0"/>
              <a:t>Базовые логические действия</a:t>
            </a:r>
          </a:p>
          <a:p>
            <a:r>
              <a:rPr lang="ru-RU" sz="5900" dirty="0" smtClean="0"/>
              <a:t>Самоорганизация</a:t>
            </a:r>
          </a:p>
          <a:p>
            <a:r>
              <a:rPr lang="ru-RU" sz="5900" dirty="0" smtClean="0"/>
              <a:t>Эмоциональный интеллект</a:t>
            </a:r>
          </a:p>
          <a:p>
            <a:r>
              <a:rPr lang="ru-RU" sz="5900" dirty="0" smtClean="0"/>
              <a:t>Глобальные компетенции </a:t>
            </a:r>
          </a:p>
          <a:p>
            <a:r>
              <a:rPr lang="ru-RU" sz="5900" dirty="0" smtClean="0"/>
              <a:t>Базовые исследовательские действия</a:t>
            </a:r>
          </a:p>
          <a:p>
            <a:r>
              <a:rPr lang="ru-RU" sz="5900" dirty="0" smtClean="0"/>
              <a:t>Общение</a:t>
            </a:r>
          </a:p>
          <a:p>
            <a:r>
              <a:rPr lang="ru-RU" sz="5900" dirty="0" smtClean="0"/>
              <a:t>Принятие себя и других</a:t>
            </a:r>
          </a:p>
          <a:p>
            <a:r>
              <a:rPr lang="ru-RU" sz="5900" dirty="0" smtClean="0"/>
              <a:t>Самоконтроль</a:t>
            </a:r>
          </a:p>
          <a:p>
            <a:r>
              <a:rPr lang="ru-RU" sz="5900" dirty="0" smtClean="0"/>
              <a:t>Работа с информацией</a:t>
            </a:r>
          </a:p>
          <a:p>
            <a:r>
              <a:rPr lang="ru-RU" sz="5900" dirty="0" smtClean="0"/>
              <a:t>Совместная деятельность</a:t>
            </a:r>
          </a:p>
          <a:p>
            <a:r>
              <a:rPr lang="ru-RU" sz="5900" dirty="0" err="1" smtClean="0"/>
              <a:t>Креативное</a:t>
            </a:r>
            <a:r>
              <a:rPr lang="ru-RU" sz="5900" dirty="0" smtClean="0"/>
              <a:t> мышление</a:t>
            </a:r>
          </a:p>
          <a:p>
            <a:endParaRPr lang="ru-RU" sz="4400" dirty="0" smtClean="0"/>
          </a:p>
          <a:p>
            <a:endParaRPr lang="ru-RU" sz="4400" dirty="0" smtClean="0"/>
          </a:p>
          <a:p>
            <a:endParaRPr lang="ru-RU" sz="4400" dirty="0" smtClean="0"/>
          </a:p>
          <a:p>
            <a:pPr marL="0" indent="0">
              <a:buNone/>
            </a:pPr>
            <a:endParaRPr lang="ru-RU" sz="4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Метапредметные</a:t>
            </a:r>
            <a:r>
              <a:rPr lang="ru-RU" dirty="0" smtClean="0"/>
              <a:t> результаты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627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 к заданию 2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179512" y="1484784"/>
          <a:ext cx="864096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5087"/>
                <a:gridCol w="53058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УУД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Результаты</a:t>
                      </a:r>
                      <a:endParaRPr lang="ru-RU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Познавательные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 dirty="0" smtClean="0"/>
                        <a:t>Базовые логические действия</a:t>
                      </a:r>
                    </a:p>
                    <a:p>
                      <a:r>
                        <a:rPr lang="ru-RU" sz="2800" dirty="0" smtClean="0"/>
                        <a:t>Базовые исследовательские действия</a:t>
                      </a:r>
                    </a:p>
                    <a:p>
                      <a:r>
                        <a:rPr lang="ru-RU" sz="2800" dirty="0" smtClean="0"/>
                        <a:t>Работа с информацией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Коммуникативные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Совместная деятельность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Общение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Регулятивные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Самоорганизация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Самоконтроль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Принятие себя и других</a:t>
                      </a:r>
                    </a:p>
                    <a:p>
                      <a:r>
                        <a:rPr lang="ru-RU" sz="2800" dirty="0" smtClean="0"/>
                        <a:t>Эмоциональный интеллект</a:t>
                      </a:r>
                      <a:endParaRPr lang="ru-RU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436</TotalTime>
  <Words>2238</Words>
  <Application>Microsoft Office PowerPoint</Application>
  <PresentationFormat>Экран (4:3)</PresentationFormat>
  <Paragraphs>271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Волна</vt:lpstr>
      <vt:lpstr>Реализация требований к результатам  обновленных ФГОС  </vt:lpstr>
      <vt:lpstr>Цель современного образования  </vt:lpstr>
      <vt:lpstr>Требования к результатам освоения программы НОО, ООО, СОО  </vt:lpstr>
      <vt:lpstr>Какое понятие зашифровано на этой картинке? </vt:lpstr>
      <vt:lpstr>Что такое метапредметность?</vt:lpstr>
      <vt:lpstr>Метапредметные результаты во ФГОС  </vt:lpstr>
      <vt:lpstr>   </vt:lpstr>
      <vt:lpstr>Метапредметные результаты </vt:lpstr>
      <vt:lpstr>Ответы к заданию 2</vt:lpstr>
      <vt:lpstr>Слайд 10</vt:lpstr>
      <vt:lpstr>Отличие функциональной грамотности от метапредметных результатов  </vt:lpstr>
      <vt:lpstr>Метапредметные результаты и функциональная грамотность</vt:lpstr>
      <vt:lpstr>Метапредметные результаты и функциональная грамотность</vt:lpstr>
      <vt:lpstr>Метапредметные результаты и функциональная грамотность</vt:lpstr>
      <vt:lpstr>Метапредметные результаты и функциональная грамотность</vt:lpstr>
      <vt:lpstr>Метапредметные результаты и функциональная грамотность</vt:lpstr>
      <vt:lpstr>Метапредметные результаты и функциональная грамотность</vt:lpstr>
      <vt:lpstr>Метапредметные результаты и функциональная грамотность</vt:lpstr>
      <vt:lpstr>Метапредметные результаты и функциональная грамотность</vt:lpstr>
      <vt:lpstr>Метапредметные технологии</vt:lpstr>
      <vt:lpstr>Шаги формирования метапредметных умений школьников</vt:lpstr>
      <vt:lpstr>Шаги формирования метапредметных умений школьников</vt:lpstr>
      <vt:lpstr> </vt:lpstr>
      <vt:lpstr>Подсказка</vt:lpstr>
      <vt:lpstr>Подведение итогов</vt:lpstr>
      <vt:lpstr>Ответы </vt:lpstr>
      <vt:lpstr>Слайд 27</vt:lpstr>
      <vt:lpstr>Рефлексия 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Пользователь Windows</cp:lastModifiedBy>
  <cp:revision>28</cp:revision>
  <dcterms:created xsi:type="dcterms:W3CDTF">2022-11-27T15:39:50Z</dcterms:created>
  <dcterms:modified xsi:type="dcterms:W3CDTF">2023-05-14T06:38:58Z</dcterms:modified>
</cp:coreProperties>
</file>